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1161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72933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8436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0313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5183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523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3146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2740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15407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91964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43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18C9E-5942-451B-AF4C-B4FF1B3E01E7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72DD2-90B1-4DD8-B8E6-77D37A6921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3139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Psykoterapeuttikouluttajakoulutus</a:t>
            </a:r>
            <a:endParaRPr lang="fi-FI" sz="4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Valtakunnallinen yliopistojen psykoterapeuttikoulutuskonsortio</a:t>
            </a:r>
          </a:p>
          <a:p>
            <a:r>
              <a:rPr lang="fi-FI" dirty="0" smtClean="0"/>
              <a:t>29.1.2013 ja 18.2.2013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67881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P</a:t>
            </a:r>
            <a:r>
              <a:rPr lang="fi-FI" dirty="0" smtClean="0"/>
              <a:t>edagogisten opintojen opintokokonaisuus sisältää</a:t>
            </a:r>
          </a:p>
          <a:p>
            <a:pPr lvl="1"/>
            <a:r>
              <a:rPr lang="fi-FI" i="1" dirty="0" smtClean="0"/>
              <a:t>kouluttajana ja työnohjaajana toimimisen teoria- ja ohjausopintoja</a:t>
            </a:r>
            <a:r>
              <a:rPr lang="fi-FI" dirty="0" smtClean="0"/>
              <a:t>, joiden laajuus on vähintään 3 op ja joihin sisältyy kontaktiopetusta vähintään 36 tuntia</a:t>
            </a:r>
          </a:p>
          <a:p>
            <a:pPr lvl="1"/>
            <a:r>
              <a:rPr lang="fi-FI" i="1" dirty="0" smtClean="0"/>
              <a:t>kouluttajana toimimista </a:t>
            </a:r>
            <a:r>
              <a:rPr lang="fi-FI" dirty="0" smtClean="0"/>
              <a:t>vähintään 10 tuntia, jonka laajuus on 2 op sisältäen 44 tuntia valmistelutyötä</a:t>
            </a:r>
          </a:p>
          <a:p>
            <a:pPr lvl="1"/>
            <a:r>
              <a:rPr lang="fi-FI" i="1" dirty="0" smtClean="0"/>
              <a:t>työnohjaustaitojen ohjausta</a:t>
            </a:r>
            <a:r>
              <a:rPr lang="fi-FI" dirty="0" smtClean="0"/>
              <a:t>, mikä toteutuu osana edellisessä kohdassa mainittua psykoterapeuttisen työn työnohjausta</a:t>
            </a:r>
          </a:p>
          <a:p>
            <a:r>
              <a:rPr lang="fi-FI" dirty="0" smtClean="0"/>
              <a:t>Tutkimustaidollisten opintojen opintokokonaisuus sisältää</a:t>
            </a:r>
          </a:p>
          <a:p>
            <a:pPr lvl="1"/>
            <a:r>
              <a:rPr lang="fi-FI" i="1" dirty="0" smtClean="0"/>
              <a:t>tutkimustaitojen opetusta ja opinnäytetyön ohjausta</a:t>
            </a:r>
            <a:r>
              <a:rPr lang="fi-FI" dirty="0" smtClean="0"/>
              <a:t>, joiden laajuus on vähintään 3 op ja joihin sisältyy kontaktiopetusta vähintään 30 tuntia</a:t>
            </a:r>
          </a:p>
          <a:p>
            <a:pPr lvl="1"/>
            <a:r>
              <a:rPr lang="fi-FI" i="1" dirty="0" smtClean="0"/>
              <a:t>opinnäytetyö</a:t>
            </a:r>
            <a:r>
              <a:rPr lang="fi-FI" dirty="0" smtClean="0"/>
              <a:t>, jonka laajuus on 10 op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24353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613988"/>
            <a:ext cx="8229600" cy="6264696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Asetus, jolla säädetään psykoterapeutin ammattinimikkeen käyttöoikeuteen johtavan koulutuksen tavoitteista, laajuudesta ja sisällöstä tuli voimaan 31.12.2011.</a:t>
            </a:r>
          </a:p>
          <a:p>
            <a:r>
              <a:rPr lang="fi-FI" dirty="0" smtClean="0"/>
              <a:t>Asetuksessa ei säädetä  psykoterapeuttikoulutusten kouluttajien pätevyydestä tai kelpoisuudesta.</a:t>
            </a:r>
          </a:p>
          <a:p>
            <a:r>
              <a:rPr lang="fi-FI" dirty="0" smtClean="0"/>
              <a:t>Sen sijaan asetuksen taustamuistiossa (STM 3.12.2010) mainitaan, että </a:t>
            </a:r>
          </a:p>
          <a:p>
            <a:pPr lvl="1"/>
            <a:r>
              <a:rPr lang="fi-FI" dirty="0" smtClean="0"/>
              <a:t>Kouluttajakoulutuksen tarjonnasta ja kouluttajien pätevyyskriteereistä vastaisivat yliopistot yhdessä muiden kouluttajaorganisaatioiden kanssa </a:t>
            </a:r>
          </a:p>
          <a:p>
            <a:pPr lvl="1"/>
            <a:r>
              <a:rPr lang="fi-FI" dirty="0" smtClean="0"/>
              <a:t>Kouluttajana toimivalla tulee olla psykoterapeuttikouluttajakoulutus, laaja kliininen kokemus ja tieteellistä osaamista. </a:t>
            </a:r>
          </a:p>
          <a:p>
            <a:pPr lvl="1"/>
            <a:r>
              <a:rPr lang="fi-FI" dirty="0" smtClean="0"/>
              <a:t>Kouluttajaorganisaation tulee huolehtia kouluttajakoulutuksen tasosta ja riittävästä laajuudesta sekä kouluttajien tutkimuksellisesta, pedagogisesta ja kliinisestä osaamisesta. </a:t>
            </a:r>
          </a:p>
          <a:p>
            <a:pPr lvl="1"/>
            <a:r>
              <a:rPr lang="fi-FI" dirty="0" smtClean="0"/>
              <a:t>Potilastyötä ohjaava kouluttaja vastaisi opiskelijan välittömästä ohjauksesta koulutuksen aikana ja osallistuisi myös työelämässä annettavan näytön arviointiin.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17332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Asetus, sen enempää kuin taustamuistiokaan, ei siis määrittele psykoterapeuttikouluttajille muodollisia kelpoisuuskriteerejä</a:t>
            </a:r>
          </a:p>
          <a:p>
            <a:r>
              <a:rPr lang="fi-FI" dirty="0" err="1" smtClean="0"/>
              <a:t>Valviran</a:t>
            </a:r>
            <a:r>
              <a:rPr lang="fi-FI" dirty="0" smtClean="0"/>
              <a:t> 2005 voimaan tulleissa psykoterapeutin ammattinimikkeen käyttöön oikeuttavan koulutuksen hyväksymisperusteissa todetaan, että ”Kouluttajilla on oltava kyseisen psykoterapiasuuntauksen vaativan erityistason koulutus, joka on merkitty </a:t>
            </a:r>
            <a:r>
              <a:rPr lang="fi-FI" dirty="0" err="1" smtClean="0"/>
              <a:t>Valviran</a:t>
            </a:r>
            <a:r>
              <a:rPr lang="fi-FI" dirty="0" smtClean="0"/>
              <a:t> terveydenhuollon ammattihenkilöiden keskusrekisteriin”.</a:t>
            </a:r>
          </a:p>
          <a:p>
            <a:r>
              <a:rPr lang="fi-FI" dirty="0" smtClean="0"/>
              <a:t>Tämä vaatimus on voimassa ennen 1.1.2012 alkaneiden psykoterapeuttikoulutusten kohdalla.</a:t>
            </a:r>
          </a:p>
          <a:p>
            <a:r>
              <a:rPr lang="fi-FI" dirty="0" smtClean="0"/>
              <a:t>Käytännössä yliopistot ovat noudattaneet samaa kelpoisuuskriteeriä 1.1.2012 jälkeen alkavien koulutusten kouluttajarekrytoinnissa. </a:t>
            </a:r>
          </a:p>
          <a:p>
            <a:r>
              <a:rPr lang="fi-FI" dirty="0" smtClean="0"/>
              <a:t>Jotkut kouluttajaorganisaatiot (koulutusyhteisöt) ovat asettaneet kouluttajille muitakin kelpoisuuskriteerejä kuin vaativan erityistason koulutus.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55505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Kouluttajakoulutuksen järjestämiseen ei taustamuistio ota suoraa kantaa, mutta siinä todetaan,</a:t>
            </a:r>
          </a:p>
          <a:p>
            <a:pPr lvl="1"/>
            <a:r>
              <a:rPr lang="fi-FI" dirty="0" smtClean="0"/>
              <a:t>Jokaisen koulutusorganisaation tulee huolehtia oman laadunvarmistamisensa yhteydessä psykoterapeuttikouluttajien koulutuksesta</a:t>
            </a:r>
          </a:p>
          <a:p>
            <a:pPr lvl="1"/>
            <a:r>
              <a:rPr lang="fi-FI" dirty="0" smtClean="0"/>
              <a:t>Psykoterapeuttikoulutus ja kouluttajien koulutus on yliopistolain (558/2009) mukaista täydennyskoulutusta. Koulutuskustannuksista vastaisi koulutettava tai hänen työnantajansa. </a:t>
            </a:r>
          </a:p>
          <a:p>
            <a:r>
              <a:rPr lang="fi-FI" dirty="0" smtClean="0"/>
              <a:t>Valtakunnallinen yliopistojen psykoterapeuttikoulutuskonsortio suosittaa, että psykoterapeuttikouluttajakoulutus voidaan järjestää joko yliopiston itsensä järjestämänä, yliopiston järjestämänä yhdessä muun kouluttajaorganisaation kanssa tai muun kouluttajaorganisaation järjestämänä yhteistyössä yliopiston kanssa, noudattaen yliopiston etukäteen hyväksymää opetussuunnitelmaa.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4237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 smtClean="0"/>
              <a:t>Psykoterapeuttikouluttajakoulutuksen osaamistavoitteet (konsortio)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Kouluttajakoulutusohjelman suoritettuaan opiskelijalla on sellainen </a:t>
            </a:r>
          </a:p>
          <a:p>
            <a:pPr lvl="1"/>
            <a:r>
              <a:rPr lang="fi-FI" dirty="0" smtClean="0"/>
              <a:t>kliininen, </a:t>
            </a:r>
          </a:p>
          <a:p>
            <a:pPr lvl="1"/>
            <a:r>
              <a:rPr lang="fi-FI" dirty="0" smtClean="0"/>
              <a:t>pedagoginen ja </a:t>
            </a:r>
          </a:p>
          <a:p>
            <a:pPr lvl="1"/>
            <a:r>
              <a:rPr lang="fi-FI" dirty="0" smtClean="0"/>
              <a:t>tutkimustaidollinen osaaminen, </a:t>
            </a:r>
          </a:p>
          <a:p>
            <a:pPr lvl="1"/>
            <a:endParaRPr lang="fi-FI" dirty="0"/>
          </a:p>
          <a:p>
            <a:pPr marL="0" indent="0">
              <a:buNone/>
            </a:pPr>
            <a:r>
              <a:rPr lang="fi-FI" dirty="0" smtClean="0"/>
              <a:t>että hän on pätevä toimimaan opettajana ja ohjaajana psykoterapeutin nimikeoikeuteen johtavissa koulutuksissa.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Kaksivaiheisen psykoterapeuttikouluttajakoulutuksen jälkimmäiseen vaiheeseen ovat hakukelpoiset psykoterapeutin ammattinimikkeen omaavat henkilöt. Aikaisemman psykoterapeuttikoulutuksen tulee riittävästi vastata kouluttajakoulutuksessa opetettavaa psykoterapiamenetelmää.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75781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i="1" dirty="0" smtClean="0"/>
              <a:t>Kliiniseen osaamiseen </a:t>
            </a:r>
            <a:r>
              <a:rPr lang="fi-FI" dirty="0" smtClean="0"/>
              <a:t>kuuluu, että opiskelija tuntee syvällisesti ammattialan teoreettisen perustan sekä alalla tehdyn tutkimus- ja kehittämistyön siten, että hän </a:t>
            </a:r>
          </a:p>
          <a:p>
            <a:r>
              <a:rPr lang="fi-FI" dirty="0" smtClean="0"/>
              <a:t>osoittaa hallitsevansa perusteellisesti oman psykoterapiamenetelmänsä käsitteistön osoittaa tuntevansa syvällisesti oman psykoterapiamenetelmänsä keskeisen kehittämistyön ja kehityshistorian</a:t>
            </a:r>
          </a:p>
          <a:p>
            <a:r>
              <a:rPr lang="fi-FI" dirty="0" smtClean="0"/>
              <a:t>tuntee laajasti omaan psykoterapiamenetelmäänsä kohdistuvaa kriittistä arviointia ja sitä koskevan tutkimustiedon yhteyden ammatilliseen käytäntöön</a:t>
            </a:r>
          </a:p>
          <a:p>
            <a:r>
              <a:rPr lang="fi-FI" dirty="0" smtClean="0"/>
              <a:t>tietää riittävästi muista psykoterapiamenetelmistä ja niiden yhtymäkohdista omaan menetelmäänsä </a:t>
            </a:r>
          </a:p>
          <a:p>
            <a:r>
              <a:rPr lang="fi-FI" dirty="0" smtClean="0"/>
              <a:t>hallitsee tiedon psykoterapeuttisesta muutoksesta ja psykoterapeuttista muutosta kuvaavista yleisistä teorioista</a:t>
            </a:r>
          </a:p>
          <a:p>
            <a:r>
              <a:rPr lang="fi-FI" dirty="0" smtClean="0"/>
              <a:t>osaa yhdistää omaa psykoterapiamenetelmää koskevan teoriatiedon kliinisiksi sovelluksiksi erilaisissa mielenterveyden häiriöissä ja erilaisten asiakasryhmien kanssa työskennellessään</a:t>
            </a:r>
          </a:p>
          <a:p>
            <a:r>
              <a:rPr lang="fi-FI" dirty="0" smtClean="0"/>
              <a:t>pystyy monipuolisesti mukauttamaan psykoterapeuttisia väliintulotapoja hoidon edellyttämällä tavalla</a:t>
            </a:r>
          </a:p>
          <a:p>
            <a:r>
              <a:rPr lang="fi-FI" dirty="0" smtClean="0"/>
              <a:t>osoittaa ymmärtävänsä syvällisesti oman elämänkaarensa, oman henkilökohtaisen toimintatapansa ja elämäntilanteensa merkityksen psykoterapeuttisen työn kannalta.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2805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i="1" dirty="0" smtClean="0"/>
              <a:t>Pedagogiseen osaamiseen </a:t>
            </a:r>
            <a:r>
              <a:rPr lang="fi-FI" sz="1600" dirty="0" smtClean="0"/>
              <a:t>kuuluu, että opiskelija tuntee aikuisten oppimisen, kliinisen opettamisen ja työnohjauksen perustavat ilmiöt ja periaatteet siten, että hän</a:t>
            </a:r>
          </a:p>
          <a:p>
            <a:r>
              <a:rPr lang="fi-FI" sz="1600" dirty="0" smtClean="0"/>
              <a:t>tuntee sisältö- ja oppimislähtöisen opetusmallin ja tunnistaa niiden käyttöalueita psykoterapeutiksi opiskelemisen koulutusprosessissa</a:t>
            </a:r>
          </a:p>
          <a:p>
            <a:r>
              <a:rPr lang="fi-FI" sz="1600" dirty="0" smtClean="0"/>
              <a:t>pystyy suunnittelemaan ja toteuttamaan opetusta sekä sisältö- että oppimislähtöistä opetusmallia hyväksikäyttäen ja asettamaan opetukselleen osaamistavoitteet</a:t>
            </a:r>
          </a:p>
          <a:p>
            <a:r>
              <a:rPr lang="fi-FI" sz="1600" dirty="0" smtClean="0"/>
              <a:t>pystyy erittelemään oppimisen perusprosesseja ja tunnistaa aikuisen oppimiselle erityisiä oppimisen tapoja</a:t>
            </a:r>
          </a:p>
          <a:p>
            <a:r>
              <a:rPr lang="fi-FI" sz="1600" dirty="0" smtClean="0"/>
              <a:t>hallitsee menetelmiä, joilla opiskelijat voivat käsitellä omaa osaamistaan ja osaamisensa kehittymistä erilaisista näkökulmista (esim. omaa toimintaa koskevien selontekojen ja terapiatallenteidensa analysoinnin/tarkastelun avulla)</a:t>
            </a:r>
          </a:p>
          <a:p>
            <a:r>
              <a:rPr lang="fi-FI" sz="1600" dirty="0" smtClean="0"/>
              <a:t>hallitsee oppimistilanteiden palautejärjestelmien käytön ja pystyy soveltamaan saamaansa palautetta opetuksensa kehittämisessä sekä koulutusohjelman mukaisten tavoitteiden saavuttamisen suhteen</a:t>
            </a:r>
          </a:p>
          <a:p>
            <a:r>
              <a:rPr lang="fi-FI" sz="1600" dirty="0" smtClean="0"/>
              <a:t>hallitsee </a:t>
            </a:r>
            <a:r>
              <a:rPr lang="fi-FI" sz="1600" dirty="0" err="1" smtClean="0"/>
              <a:t>itsearviointien</a:t>
            </a:r>
            <a:r>
              <a:rPr lang="fi-FI" sz="1600" dirty="0" smtClean="0"/>
              <a:t> käytön opiskelijoiden oman etenemisen seurantajärjestelmänä ja oppimisen arvioinnin välineenä (esim. henkilökohtainen oppimissuunnitelma, HOPS)</a:t>
            </a:r>
          </a:p>
          <a:p>
            <a:r>
              <a:rPr lang="fi-FI" sz="1600" dirty="0" smtClean="0"/>
              <a:t>pystyy tunnistamaan opettamansa psykoterapiamenetelmän erityiskysymyksiä koulutusryhmän prosessissa ja käsittelemään niitä opiskelijoita kunnioittavalla tavalla</a:t>
            </a:r>
          </a:p>
          <a:p>
            <a:r>
              <a:rPr lang="fi-FI" sz="1600" dirty="0" smtClean="0"/>
              <a:t>pystyy opetuksessaan yhdistämään itselleen luontaista opettamiskykyään ja kliinistä taitoaan sekä käyttämään hyväksi sisältötiedon ja kokemuksellisen tiedon yhdistämistä tukevia opetusmenetelmiä.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89298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i="1" dirty="0" smtClean="0"/>
              <a:t>Tutkimustaidolliseen osaamiseen </a:t>
            </a:r>
            <a:r>
              <a:rPr lang="fi-FI" dirty="0" smtClean="0"/>
              <a:t>kuuluu, että opiskelija tuntee psykoterapiatutkimuksen keskeiset löydökset ja tutkimusmenetelmälliset lähestymistavat siten, että hän</a:t>
            </a:r>
          </a:p>
          <a:p>
            <a:r>
              <a:rPr lang="fi-FI" dirty="0" smtClean="0"/>
              <a:t>osoittaa tuntevansa psykoterapian tulostutkimuksen keskeiset tutkimusasetelmat ja tulokset</a:t>
            </a:r>
          </a:p>
          <a:p>
            <a:r>
              <a:rPr lang="fi-FI" dirty="0" smtClean="0"/>
              <a:t>osoittaa tuntevansa psykoterapian prosessitutkimuksen keskeiset tiedonhankintatavat ja tulokset</a:t>
            </a:r>
          </a:p>
          <a:p>
            <a:r>
              <a:rPr lang="fi-FI" dirty="0" smtClean="0"/>
              <a:t>osaa toteuttaa pienimuotoisen tutkimushankkeen, jossa tuotetaan johonkin psykoterapiamenetelmään ja sen ilmiöihin liittyvää tietoa</a:t>
            </a:r>
          </a:p>
          <a:p>
            <a:r>
              <a:rPr lang="fi-FI" dirty="0" smtClean="0"/>
              <a:t>osaa ohjata psykoterapeuttikoulutuksen opiskelijoita opinnäytetyön tekemisessä</a:t>
            </a:r>
          </a:p>
          <a:p>
            <a:r>
              <a:rPr lang="fi-FI" dirty="0" smtClean="0"/>
              <a:t>osaa viestiä alan ilmiöistä ja kysymyksenasetteluista erilaisilla foorumeilla ja toimia psykoterapiapalvelujen kehittäjänä erilaisissa toimintaympäristöissä.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76983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 smtClean="0"/>
              <a:t>Kaksivaiheisen psykoterapeuttikouluttajakoulutuksen rakenne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Koulutukseen sisältyvien opintojen vähimmäislaajuus on 38 op ja vähimmäiskesto 4 lukukautta</a:t>
            </a:r>
          </a:p>
          <a:p>
            <a:r>
              <a:rPr lang="fi-FI" dirty="0"/>
              <a:t>K</a:t>
            </a:r>
            <a:r>
              <a:rPr lang="fi-FI" dirty="0" smtClean="0"/>
              <a:t>liinisten taitojen opintokokonaisuus sisältää</a:t>
            </a:r>
          </a:p>
          <a:p>
            <a:pPr lvl="1"/>
            <a:r>
              <a:rPr lang="fi-FI" i="1" dirty="0" smtClean="0"/>
              <a:t>teoria- ja menetelmäopintoja</a:t>
            </a:r>
            <a:r>
              <a:rPr lang="fi-FI" dirty="0" smtClean="0"/>
              <a:t>, joiden laajuus on vähintään 7 op ja joihin sisältyy kontaktiopetusta vähintään 96 tuntia</a:t>
            </a:r>
          </a:p>
          <a:p>
            <a:pPr lvl="1"/>
            <a:r>
              <a:rPr lang="fi-FI" i="1" dirty="0" smtClean="0"/>
              <a:t>työnohjausta</a:t>
            </a:r>
            <a:r>
              <a:rPr lang="fi-FI" dirty="0" smtClean="0"/>
              <a:t> (perustuen vähintään 250 tuntiin psykoterapeuttista potilastyötä) vähintään 100 tuntia (10 op, työnohjauksen opintopistemäärän laskemisessa käytetään kerrointa 2,7 työnohjaustuntia kohti)</a:t>
            </a:r>
          </a:p>
          <a:p>
            <a:pPr lvl="1"/>
            <a:r>
              <a:rPr lang="fi-FI" i="1" dirty="0" smtClean="0"/>
              <a:t>koulutuspsykoterapiaa</a:t>
            </a:r>
            <a:r>
              <a:rPr lang="fi-FI" dirty="0" smtClean="0"/>
              <a:t> vähintään 60 tuntia (3 op, koulutuspsykoterapian opintopistemäärän laskemisessa käytetään kerrointa 1,35 terapiatuntia kohti)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45446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809</Words>
  <Application>Microsoft Macintosh PowerPoint</Application>
  <PresentationFormat>Näytössä katseltava diaesitys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Suunnittelumalli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Psykoterapeuttikouluttajakoulutus</vt:lpstr>
      <vt:lpstr>Dia 2</vt:lpstr>
      <vt:lpstr>Dia 3</vt:lpstr>
      <vt:lpstr>Dia 4</vt:lpstr>
      <vt:lpstr>Psykoterapeuttikouluttajakoulutuksen osaamistavoitteet (konsortio)</vt:lpstr>
      <vt:lpstr>Dia 6</vt:lpstr>
      <vt:lpstr>Dia 7</vt:lpstr>
      <vt:lpstr>Dia 8</vt:lpstr>
      <vt:lpstr>Kaksivaiheisen psykoterapeuttikouluttajakoulutuksen rakenne</vt:lpstr>
      <vt:lpstr>Dia 10</vt:lpstr>
    </vt:vector>
  </TitlesOfParts>
  <Company>University of Jyväskylä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Psykoterapeuttikouluttajakoulutus</dc:title>
  <dc:creator>Holma Juha</dc:creator>
  <cp:lastModifiedBy>Jukka Harmainen</cp:lastModifiedBy>
  <cp:revision>6</cp:revision>
  <dcterms:created xsi:type="dcterms:W3CDTF">2015-08-31T06:30:39Z</dcterms:created>
  <dcterms:modified xsi:type="dcterms:W3CDTF">2015-08-31T06:31:08Z</dcterms:modified>
</cp:coreProperties>
</file>