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74" r:id="rId12"/>
    <p:sldId id="263" r:id="rId13"/>
    <p:sldId id="264" r:id="rId14"/>
    <p:sldId id="265" r:id="rId15"/>
    <p:sldId id="278" r:id="rId16"/>
    <p:sldId id="266" r:id="rId17"/>
    <p:sldId id="277" r:id="rId18"/>
    <p:sldId id="281" r:id="rId19"/>
    <p:sldId id="283" r:id="rId20"/>
    <p:sldId id="267" r:id="rId21"/>
    <p:sldId id="268" r:id="rId22"/>
    <p:sldId id="269" r:id="rId23"/>
    <p:sldId id="276" r:id="rId24"/>
    <p:sldId id="279" r:id="rId25"/>
    <p:sldId id="280" r:id="rId26"/>
    <p:sldId id="284" r:id="rId27"/>
    <p:sldId id="282" r:id="rId2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A4C92-FBEB-9549-A432-99FCB632B1C7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80FD0-7493-4B4D-8E10-EE81CB25C29C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67DD2-E19C-0244-985B-52C600F2A612}" type="datetimeFigureOut">
              <a:rPr lang="fi-FI" smtClean="0"/>
              <a:t>21.3.2018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E323F-5C84-D14B-B2FC-019A1FBCEF55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44B6-2C00-CC4E-8691-9FB21F9668A0}" type="datetime1">
              <a:rPr lang="fi-FI" smtClean="0"/>
              <a:t>21.3.2018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3A72-B985-A347-9BE5-7B2C5A46A901}" type="datetime1">
              <a:rPr lang="fi-FI" smtClean="0"/>
              <a:t>21.3.2018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519F-E84B-9240-BF54-EA941B87A2DF}" type="datetime1">
              <a:rPr lang="fi-FI" smtClean="0"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92CF-9C17-9244-86F1-F6B374F91DF4}" type="datetime1">
              <a:rPr lang="fi-FI" smtClean="0"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smtClean="0"/>
              <a:t>Lisää kuva osoittamalla symbolia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4339-40E7-EC4A-89C3-35063B6FA7C9}" type="datetime1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DFDE-8846-BD45-9543-0AAD5051F7CE}" type="datetime1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3215-2FFF-3745-81F7-7E343EEC5EA9}" type="datetime1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8AED-0D61-2642-BBBE-60A24FF4074A}" type="datetime1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B30D-FDD6-7F4A-A74A-94B7C0E54F83}" type="datetime1">
              <a:rPr lang="fi-FI" smtClean="0"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E5D8-D38F-994E-8548-93B7CA4B1DB5}" type="datetime1">
              <a:rPr lang="fi-FI" smtClean="0"/>
              <a:t>21.3.2018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sisältökohdetta, ylä ja 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6F3F-AEBD-F944-8874-0D0941A11AFD}" type="datetime1">
              <a:rPr lang="fi-FI" smtClean="0"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0EA6-FAA0-2F4A-86F5-BD92746B3384}" type="datetime1">
              <a:rPr lang="fi-FI" smtClean="0"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7B99-EE7B-5646-BAEF-348DDB97EE53}" type="datetime1">
              <a:rPr lang="fi-FI" smtClean="0"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0DB7-FDB4-CA48-AB2A-74DD5A8F521B}" type="datetime1">
              <a:rPr lang="fi-FI" smtClean="0"/>
              <a:t>21.3.2018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fi-FI" smtClean="0"/>
              <a:t>Muokkaa perustyylejä osoitt.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C88CDC24-83E5-514D-BE85-08E880E2176A}" type="datetime1">
              <a:rPr lang="fi-FI" smtClean="0"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fi-FI" smtClean="0"/>
              <a:t>www.perhejaverkostokeskus.fi  KM Jukka Harmainen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DE0B246A-DE34-2841-98BB-4BAC32CBA2B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rhejaverkostokeskus.f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JOHTAJAN TYÖHYVINVOINTI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Seinäjoki 22.3.2018</a:t>
            </a:r>
          </a:p>
          <a:p>
            <a:r>
              <a:rPr lang="fi-FI" dirty="0" smtClean="0"/>
              <a:t>KM, kouluttajapsykoterapeutti Jukka Harmainen, </a:t>
            </a:r>
            <a:r>
              <a:rPr lang="fi-FI" dirty="0" err="1" smtClean="0"/>
              <a:t>PrimTask</a:t>
            </a:r>
            <a:r>
              <a:rPr lang="fi-FI" dirty="0" smtClean="0"/>
              <a:t> </a:t>
            </a:r>
            <a:r>
              <a:rPr lang="fi-FI" dirty="0" smtClean="0"/>
              <a:t>Oy</a:t>
            </a:r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Ongelmanoidankehä (</a:t>
            </a:r>
            <a:r>
              <a:rPr lang="fi-FI" dirty="0" err="1" smtClean="0"/>
              <a:t>Furman</a:t>
            </a:r>
            <a:r>
              <a:rPr lang="fi-FI" dirty="0" smtClean="0"/>
              <a:t>, Ahola)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 Ongelmien kuvaaminen</a:t>
            </a:r>
          </a:p>
          <a:p>
            <a:r>
              <a:rPr lang="fi-FI" dirty="0" smtClean="0"/>
              <a:t>2. Syiden ja syyllisten pohtiminen</a:t>
            </a:r>
          </a:p>
          <a:p>
            <a:r>
              <a:rPr lang="fi-FI" dirty="0" smtClean="0"/>
              <a:t>3. Ei ratkaisuideoita</a:t>
            </a:r>
          </a:p>
          <a:p>
            <a:r>
              <a:rPr lang="fi-FI" dirty="0" smtClean="0"/>
              <a:t>4</a:t>
            </a:r>
            <a:r>
              <a:rPr lang="fi-FI" dirty="0" smtClean="0"/>
              <a:t>. Huonontunut yhteistyö</a:t>
            </a:r>
          </a:p>
          <a:p>
            <a:r>
              <a:rPr lang="fi-FI" dirty="0" smtClean="0"/>
              <a:t>5</a:t>
            </a:r>
            <a:r>
              <a:rPr lang="fi-FI" dirty="0" smtClean="0"/>
              <a:t>. Ongelmia ei saada ratkaistua</a:t>
            </a:r>
          </a:p>
          <a:p>
            <a:r>
              <a:rPr lang="fi-FI" dirty="0" smtClean="0"/>
              <a:t>6</a:t>
            </a:r>
            <a:r>
              <a:rPr lang="fi-FI" dirty="0" smtClean="0"/>
              <a:t>. Syiden ja syyllisten pohtiminen, huonontuva </a:t>
            </a:r>
            <a:r>
              <a:rPr lang="fi-FI" dirty="0" err="1" smtClean="0"/>
              <a:t>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Tavoitesuuntautunut kehä (</a:t>
            </a:r>
            <a:r>
              <a:rPr lang="fi-FI" dirty="0" err="1" smtClean="0"/>
              <a:t>Furman,Ahola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 Ongelmien toteaminen</a:t>
            </a:r>
          </a:p>
          <a:p>
            <a:r>
              <a:rPr lang="fi-FI" dirty="0" smtClean="0"/>
              <a:t>2. Tavoitteiden kuvaaminen</a:t>
            </a:r>
          </a:p>
          <a:p>
            <a:r>
              <a:rPr lang="fi-FI" dirty="0" smtClean="0"/>
              <a:t>3. Pohditaan mitä kukin tekee tavoitteiden eteen (talkoot, </a:t>
            </a:r>
            <a:r>
              <a:rPr lang="fi-FI" dirty="0" err="1" smtClean="0"/>
              <a:t>osallistaminen</a:t>
            </a:r>
            <a:r>
              <a:rPr lang="fi-FI" dirty="0" smtClean="0"/>
              <a:t>)</a:t>
            </a:r>
          </a:p>
          <a:p>
            <a:r>
              <a:rPr lang="fi-FI" dirty="0" smtClean="0"/>
              <a:t>4. Yhdessä tekeminen, parantuva yhteistyö</a:t>
            </a:r>
          </a:p>
          <a:p>
            <a:r>
              <a:rPr lang="fi-FI" dirty="0" smtClean="0"/>
              <a:t>5. Tavoitteiden saavuttaminen</a:t>
            </a:r>
          </a:p>
          <a:p>
            <a:r>
              <a:rPr lang="fi-FI" dirty="0" smtClean="0"/>
              <a:t>6. Ansion jako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Elämän kertomuksellisuus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Ymmärrämme itseämme, toisia ja todellisuutta ympärillämme rakentamalla siitä kertomuksia – </a:t>
            </a:r>
            <a:r>
              <a:rPr lang="fi-FI" b="1" dirty="0" smtClean="0"/>
              <a:t>todellisuutta ei löydetä, vaan se luodaan.</a:t>
            </a:r>
          </a:p>
          <a:p>
            <a:r>
              <a:rPr lang="fi-FI" dirty="0" smtClean="0"/>
              <a:t>Kertomukset rakentuvat ajallisesta seuraannosta (mitä tapahtui ensin ja sitten), </a:t>
            </a:r>
            <a:r>
              <a:rPr lang="fi-FI" dirty="0" err="1" smtClean="0"/>
              <a:t>toimijuuden</a:t>
            </a:r>
            <a:r>
              <a:rPr lang="fi-FI" dirty="0" smtClean="0"/>
              <a:t> määrittelystä (kuka teki ja mitä) ja juonesta (tarinan sisäinen logiikka). </a:t>
            </a:r>
          </a:p>
          <a:p>
            <a:r>
              <a:rPr lang="fi-FI" dirty="0" smtClean="0"/>
              <a:t>Ihmisille usein ominaista samantyyppisen </a:t>
            </a:r>
            <a:r>
              <a:rPr lang="fi-FI" dirty="0" err="1" smtClean="0"/>
              <a:t>juonellistamiskäytännön</a:t>
            </a:r>
            <a:r>
              <a:rPr lang="fi-FI" dirty="0" smtClean="0"/>
              <a:t> toistuminen tilanteesta toiseen, jolloin nykyinen tapahtuma kiinnittyy ristiriidattomasti aiempiin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POSITIOINTI, keskustelu suhteiden määrittelynä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Puheessa erotettavissa </a:t>
            </a:r>
            <a:r>
              <a:rPr lang="fi-FI" b="1" dirty="0" smtClean="0"/>
              <a:t>sisältö; mistä puhutaan, asiat</a:t>
            </a:r>
          </a:p>
          <a:p>
            <a:r>
              <a:rPr lang="fi-FI" b="1" dirty="0" smtClean="0"/>
              <a:t>Suhdenäkökulma;  Miten keskinäinen suhteemme ja erityisesti oma asema näyttäisi rakentuvan tässä vuorovaikutuksessa.</a:t>
            </a:r>
          </a:p>
          <a:p>
            <a:r>
              <a:rPr lang="fi-FI" dirty="0" smtClean="0"/>
              <a:t>”Asiat riitelee –ei miehet” ei tästä näkökulmasta oikein pidä paikkaansa, pikemminkin päinvastoin.</a:t>
            </a:r>
          </a:p>
          <a:p>
            <a:r>
              <a:rPr lang="fi-FI" dirty="0" smtClean="0"/>
              <a:t>Pyrimme yleensä ”rakentamaan” moraalisesti hyvää ja </a:t>
            </a:r>
            <a:r>
              <a:rPr lang="fi-FI" dirty="0" err="1" smtClean="0"/>
              <a:t>toimijuutta</a:t>
            </a:r>
            <a:r>
              <a:rPr lang="fi-FI" dirty="0" smtClean="0"/>
              <a:t> varjelevaa positiota itsellemme.</a:t>
            </a:r>
          </a:p>
          <a:p>
            <a:r>
              <a:rPr lang="fi-FI" dirty="0" smtClean="0"/>
              <a:t>Ei ole olemassa ”viatonta” vuorovaikutusta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Identiteettiä uhkaava vs. turvaava vuorovaikutus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Keskustelun/vuorovaikutuksen kulussa </a:t>
            </a:r>
            <a:r>
              <a:rPr lang="fi-FI" b="1" dirty="0" smtClean="0"/>
              <a:t>ennakoimme</a:t>
            </a:r>
            <a:r>
              <a:rPr lang="fi-FI" dirty="0" smtClean="0"/>
              <a:t> ja pyrimme varmistamaan itsellemme omaa identiteettiä turvaavan </a:t>
            </a:r>
            <a:r>
              <a:rPr lang="fi-FI" dirty="0" err="1" smtClean="0"/>
              <a:t>positition</a:t>
            </a:r>
            <a:endParaRPr lang="fi-FI" dirty="0" smtClean="0"/>
          </a:p>
          <a:p>
            <a:r>
              <a:rPr lang="fi-FI" dirty="0" smtClean="0"/>
              <a:t>Erityisen haastavaksi koemme identiteettiä uhkaavan vuorovaikutuksen – seurauksena voi olla lamaantuminen, pakeneminen tai taisteluasetelma (usein syytös-vastasyytös puheenvuorot)</a:t>
            </a:r>
          </a:p>
          <a:p>
            <a:r>
              <a:rPr lang="fi-FI" dirty="0" smtClean="0"/>
              <a:t>Häpeän kokemukset hankalia – miten rakentaa turvallinen suhde omiin häpeäkokemuksiin?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JOHTAJALLE EDUKSI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Tunnistaa omat voimavarat, oman tyylin ja omat vahvuudet, nauttii ”kaaoksen hallinnoimisesta”</a:t>
            </a:r>
          </a:p>
          <a:p>
            <a:r>
              <a:rPr lang="fi-FI" dirty="0" smtClean="0"/>
              <a:t>Turvallinen suhde omaan narsismiin, helpompi olla esillä, katseiden ja odotusten kohteena</a:t>
            </a:r>
          </a:p>
          <a:p>
            <a:r>
              <a:rPr lang="fi-FI" dirty="0" smtClean="0"/>
              <a:t>Tunnistaa ja kestää omat kehittämiskohteet ja ”typerät” puolet. Tunnistaa häpeän mutta ei anna sen hallita.</a:t>
            </a:r>
          </a:p>
          <a:p>
            <a:r>
              <a:rPr lang="fi-FI" dirty="0" smtClean="0"/>
              <a:t>Kestää epäonnistumista, mallintaa yritys- erehdys – </a:t>
            </a:r>
            <a:r>
              <a:rPr lang="fi-FI" dirty="0" err="1" smtClean="0"/>
              <a:t>pohjaista</a:t>
            </a:r>
            <a:r>
              <a:rPr lang="fi-FI" dirty="0" smtClean="0"/>
              <a:t> toimintaa. Virheet mahdollistavat oppimisen.</a:t>
            </a:r>
          </a:p>
          <a:p>
            <a:r>
              <a:rPr lang="fi-FI" dirty="0" smtClean="0"/>
              <a:t>Tunnistaa oman tavan väsähtää ja millä keinoilla palautuu</a:t>
            </a:r>
          </a:p>
          <a:p>
            <a:r>
              <a:rPr lang="fi-FI" dirty="0" smtClean="0"/>
              <a:t>”Kuori ja sisältö” lähellä toisiaan  </a:t>
            </a:r>
            <a:r>
              <a:rPr lang="fi-FI" dirty="0" err="1" smtClean="0"/>
              <a:t>-oma</a:t>
            </a:r>
            <a:r>
              <a:rPr lang="fi-FI" dirty="0" smtClean="0"/>
              <a:t> luonteva tyyli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TUNTEIDEN MERKITYS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Vuorovaikutus aina herättää tunteita</a:t>
            </a:r>
          </a:p>
          <a:p>
            <a:r>
              <a:rPr lang="fi-FI" dirty="0" smtClean="0"/>
              <a:t>Tunteet ovat aina oikeita – ei voi tuntea väärin. Hyödyllistä kuitenkin muistaa, että tunteet ovat tilannesidonnaisia (”avaimenreikä”-metafora) –ei koko totuus. </a:t>
            </a:r>
          </a:p>
          <a:p>
            <a:r>
              <a:rPr lang="fi-FI" dirty="0" smtClean="0"/>
              <a:t>Tunteet ovat </a:t>
            </a:r>
            <a:r>
              <a:rPr lang="fi-FI" b="1" dirty="0" smtClean="0"/>
              <a:t>nopean orientaation välineitä, jotka kertovat mihin suuntaan vuorovaikutus on rakentumassa ja millaiseksi oma positio siinä on kehittymässä.</a:t>
            </a:r>
          </a:p>
          <a:p>
            <a:r>
              <a:rPr lang="fi-FI" dirty="0" smtClean="0"/>
              <a:t>Kuuntele omia tunteitasi, kertovat yhteistyösuhteen laadusta</a:t>
            </a:r>
          </a:p>
          <a:p>
            <a:r>
              <a:rPr lang="fi-FI" dirty="0" smtClean="0"/>
              <a:t>Tunteisiin voi vaikuttaa – voi valita miten asennoituu</a:t>
            </a:r>
          </a:p>
          <a:p>
            <a:r>
              <a:rPr lang="fi-FI" dirty="0" smtClean="0"/>
              <a:t>Tunteet antavat vihjeitä mihin suuntaan jatkaa ja myös milloin kannattaa </a:t>
            </a:r>
            <a:r>
              <a:rPr lang="fi-FI" dirty="0" smtClean="0"/>
              <a:t>lopettaa</a:t>
            </a:r>
          </a:p>
          <a:p>
            <a:r>
              <a:rPr lang="fi-FI" dirty="0" smtClean="0"/>
              <a:t>Joskus kannattaa noudattaa joskus vastustaa tunnetta.	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TUNNETILAN MERKITYS</a:t>
            </a:r>
            <a:endParaRPr lang="fi-FI" dirty="0"/>
          </a:p>
        </p:txBody>
      </p:sp>
      <p:pic>
        <p:nvPicPr>
          <p:cNvPr id="4" name="Sisällön paikkamerkki 3" descr="Positiivisuudesta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6545" r="-36545"/>
              <a:stretch>
                <a:fillRect/>
              </a:stretch>
            </p:blipFill>
          </mc:Choice>
          <mc:Fallback>
            <p:blipFill>
              <a:blip r:embed="rId3"/>
              <a:srcRect l="-36545" r="-36545"/>
              <a:stretch>
                <a:fillRect/>
              </a:stretch>
            </p:blipFill>
          </mc:Fallback>
        </mc:AlternateContent>
        <p:spPr>
          <a:xfrm>
            <a:off x="13046" y="1979183"/>
            <a:ext cx="8470555" cy="4577974"/>
          </a:xfr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POSITIIVISUUDESTA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Viimeaikainen aivotutkimus on entisestään nostanut painetta, että olisi hyvä olla POSITIIVINEN</a:t>
            </a:r>
          </a:p>
          <a:p>
            <a:r>
              <a:rPr lang="fi-FI" dirty="0" smtClean="0"/>
              <a:t>Pidentää elinikää (4-8 vuotta), tarttuu toisiin ihmisiin, huomioitava tiimejä muodostettaessa, nostaa tuottavuutta, tulotaso korkeampi, lisää rohkeutta, innovatiivisuutta, päätöksentekokykyä.</a:t>
            </a:r>
          </a:p>
          <a:p>
            <a:r>
              <a:rPr lang="fi-FI" dirty="0" smtClean="0"/>
              <a:t>En kuitenkaan suosittele ”pakkopositiivisuutta” (ns. jakoavainsyndrooma) – ehkä tuo tavoite- ja ratkaisusuuntautuneisuus parempi ilmaus – positiivisuuden vaatimus voi olla yhteisön kannalta myös tuhoisaa. 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MANTRAT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Peukalosäännöt ja hyvät mantrat ovat tiukoissa tilanteissa hyödyllisiä:</a:t>
            </a:r>
          </a:p>
          <a:p>
            <a:r>
              <a:rPr lang="fi-FI" dirty="0" smtClean="0"/>
              <a:t>”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choose</a:t>
            </a:r>
            <a:r>
              <a:rPr lang="fi-FI" dirty="0" smtClean="0"/>
              <a:t> in an </a:t>
            </a:r>
            <a:r>
              <a:rPr lang="fi-FI" dirty="0" err="1" smtClean="0"/>
              <a:t>Attitude</a:t>
            </a:r>
            <a:r>
              <a:rPr lang="fi-FI" dirty="0" smtClean="0"/>
              <a:t>,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pick</a:t>
            </a:r>
            <a:r>
              <a:rPr lang="fi-FI" dirty="0" smtClean="0"/>
              <a:t> a </a:t>
            </a:r>
            <a:r>
              <a:rPr lang="fi-FI" dirty="0" err="1" smtClean="0"/>
              <a:t>Good</a:t>
            </a:r>
            <a:r>
              <a:rPr lang="fi-FI" dirty="0" smtClean="0"/>
              <a:t> One!”</a:t>
            </a:r>
          </a:p>
          <a:p>
            <a:r>
              <a:rPr lang="fi-FI" dirty="0" smtClean="0"/>
              <a:t>”Jos hyvin käy, ymmärrän tästä jotain ja jos huonosti käy niin en ymmärrä tästä mitään, mutta joka tapauksessa kannattaa yrittää”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JOHTAMINEN</a:t>
            </a:r>
            <a:endParaRPr lang="fi-FI" dirty="0"/>
          </a:p>
        </p:txBody>
      </p:sp>
      <p:pic>
        <p:nvPicPr>
          <p:cNvPr id="4" name="Sisällön paikkamerkki 3" descr="organisaation-il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145" r="-9145"/>
          <a:stretch>
            <a:fillRect/>
          </a:stretch>
        </p:blipFill>
        <p:spPr>
          <a:xfrm>
            <a:off x="0" y="2286000"/>
            <a:ext cx="8483600" cy="3840163"/>
          </a:xfr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HYVÄ VUOROVAIKUTUS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Kunnioitus – arvostava suhtautuminen</a:t>
            </a:r>
          </a:p>
          <a:p>
            <a:r>
              <a:rPr lang="fi-FI" dirty="0" smtClean="0"/>
              <a:t>Puhumisen ja kuuntelun vaihtelu</a:t>
            </a:r>
          </a:p>
          <a:p>
            <a:r>
              <a:rPr lang="fi-FI" dirty="0" smtClean="0"/>
              <a:t>Kuuntelu, kuuleminen ja kuulluksi tuleminen</a:t>
            </a:r>
          </a:p>
          <a:p>
            <a:r>
              <a:rPr lang="fi-FI" dirty="0" smtClean="0"/>
              <a:t>Hyvä käytös – rajoista huolehtiminen</a:t>
            </a:r>
          </a:p>
          <a:p>
            <a:r>
              <a:rPr lang="fi-FI" dirty="0" smtClean="0"/>
              <a:t>Yhteistyösuhteen yhteinen arviointi (mistä puhuttu, miten puhuttu, onko tästä hyötyä/haittaa, mistä pitäisi puhua enemmän?)</a:t>
            </a:r>
          </a:p>
          <a:p>
            <a:r>
              <a:rPr lang="fi-FI" dirty="0" smtClean="0"/>
              <a:t>Tavoitteena dialoginen suhde, jossa molemmat voisivat oppia uutta toisistaan – ei vain tiedon, oman ymmärryksen siirto toiselle.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JOHTAJAN HYVÄ KÄYTÖS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Heijastaa yhteisöön toivottuja arvoja</a:t>
            </a:r>
          </a:p>
          <a:p>
            <a:r>
              <a:rPr lang="fi-FI" dirty="0" smtClean="0"/>
              <a:t>Tervehtiminen, kiittäminen, anteeksi pyytäminen.</a:t>
            </a:r>
          </a:p>
          <a:p>
            <a:r>
              <a:rPr lang="fi-FI" dirty="0" smtClean="0"/>
              <a:t>Rakenteiden  ja rajojen yllä pitäminen.</a:t>
            </a:r>
          </a:p>
          <a:p>
            <a:r>
              <a:rPr lang="fi-FI" dirty="0" smtClean="0"/>
              <a:t>”Menestynyttä toimintaa ei ole, jos sitä ei joku sanoita</a:t>
            </a:r>
            <a:r>
              <a:rPr lang="fi-FI" dirty="0" smtClean="0"/>
              <a:t>” Anna palautetta.</a:t>
            </a:r>
          </a:p>
          <a:p>
            <a:r>
              <a:rPr lang="fi-FI" dirty="0" smtClean="0"/>
              <a:t>Palautteen antaminen myös ”itsestään selvistä” asioista.</a:t>
            </a:r>
          </a:p>
          <a:p>
            <a:r>
              <a:rPr lang="fi-FI" dirty="0" smtClean="0"/>
              <a:t>Hyvä käytös leviää ”pisaratartuntana”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ARJESSA HYÖDYLLISTÄ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Ajatella, että hankalat tilanteet rakentuvat vuorovaikutuksessa (ei ole kyse hankalista ihmisistä)</a:t>
            </a:r>
          </a:p>
          <a:p>
            <a:r>
              <a:rPr lang="fi-FI" dirty="0" smtClean="0"/>
              <a:t>Ihmiset useimmiten eivät </a:t>
            </a:r>
            <a:r>
              <a:rPr lang="fi-FI" b="1" dirty="0" smtClean="0"/>
              <a:t>ole ”hankalia” vaan he näyttävät/tuntuvat työläiltä tässä tilanteessa. Miten minun kannattaisi rakentaa vuorovaikutusta toisin?</a:t>
            </a:r>
          </a:p>
          <a:p>
            <a:r>
              <a:rPr lang="fi-FI" dirty="0" smtClean="0"/>
              <a:t>Itse voit vaikuttaa vain </a:t>
            </a:r>
            <a:r>
              <a:rPr lang="fi-FI" b="1" dirty="0" smtClean="0"/>
              <a:t>omaan käyttäytymiseesi – säätelemällä omaa toimintaa ja kokeilemalla eri vaihtoehtoja yhteistyösuhdekin saattaa helpottua.</a:t>
            </a:r>
          </a:p>
          <a:p>
            <a:r>
              <a:rPr lang="fi-FI" b="1" dirty="0" smtClean="0"/>
              <a:t>Kyky toimia ”väliaikaisen totuuden” varassa.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HYVINVOINTIA TUKEVAT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1.) JOHTAJAN TYÖN/ROOLIN NÄKEMINEN ENSISIJAISESTI AMMATTINA JOSSA:</a:t>
            </a:r>
          </a:p>
          <a:p>
            <a:pPr lvl="1"/>
            <a:r>
              <a:rPr lang="fi-FI" dirty="0" smtClean="0"/>
              <a:t>Olen omassa kohdassani</a:t>
            </a:r>
          </a:p>
          <a:p>
            <a:pPr lvl="1"/>
            <a:r>
              <a:rPr lang="fi-FI" dirty="0" smtClean="0"/>
              <a:t>Voin oppia ja poisoppia</a:t>
            </a:r>
          </a:p>
          <a:p>
            <a:pPr lvl="1"/>
            <a:r>
              <a:rPr lang="fi-FI" dirty="0" smtClean="0"/>
              <a:t>Näen sekä toisten että oman onnistuneen toiminnan (85%)</a:t>
            </a:r>
          </a:p>
          <a:p>
            <a:pPr lvl="1"/>
            <a:r>
              <a:rPr lang="fi-FI" dirty="0" smtClean="0"/>
              <a:t>Ongelmat, kriisit, haasteet  heijastavat ammattia –eivät useimmiten johdu minusta persoonana</a:t>
            </a:r>
          </a:p>
          <a:p>
            <a:pPr lvl="1"/>
            <a:r>
              <a:rPr lang="fi-FI" dirty="0" smtClean="0"/>
              <a:t>Tunnistan johtajan roolin mahdollisuudet ja rajoitteet</a:t>
            </a:r>
          </a:p>
          <a:p>
            <a:pPr lvl="1"/>
            <a:r>
              <a:rPr lang="fi-FI" dirty="0" smtClean="0"/>
              <a:t>Minulla pitää olla areena jakaa ammatin synnyttämiä paineita ja kehittää ammattitaitoani</a:t>
            </a:r>
          </a:p>
          <a:p>
            <a:pPr lvl="1"/>
            <a:r>
              <a:rPr lang="fi-FI" dirty="0" smtClean="0"/>
              <a:t>Voin luoda kulttuuria arkisilla pienillä asioilla</a:t>
            </a:r>
          </a:p>
          <a:p>
            <a:pPr lvl="1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Johtajan työssä tueksi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2. TUKISYSTEEMIEN AKTIIVINEN RAKENTAMINEN</a:t>
            </a:r>
          </a:p>
          <a:p>
            <a:pPr lvl="1"/>
            <a:r>
              <a:rPr lang="fi-FI" dirty="0" smtClean="0"/>
              <a:t>Suhde omaan esimieheen</a:t>
            </a:r>
          </a:p>
          <a:p>
            <a:pPr lvl="1"/>
            <a:r>
              <a:rPr lang="fi-FI" dirty="0" smtClean="0"/>
              <a:t>Vertaisryhmä (t) samaa työtä tekevien kanssa</a:t>
            </a:r>
          </a:p>
          <a:p>
            <a:pPr lvl="1"/>
            <a:r>
              <a:rPr lang="fi-FI" dirty="0" smtClean="0"/>
              <a:t>Koulutus </a:t>
            </a:r>
          </a:p>
          <a:p>
            <a:pPr lvl="1"/>
            <a:r>
              <a:rPr lang="fi-FI" dirty="0" smtClean="0"/>
              <a:t>Työnohjaus, </a:t>
            </a:r>
            <a:r>
              <a:rPr lang="fi-FI" dirty="0" err="1" smtClean="0"/>
              <a:t>mentorointi</a:t>
            </a:r>
            <a:endParaRPr lang="fi-FI" dirty="0" smtClean="0"/>
          </a:p>
          <a:p>
            <a:pPr lvl="1"/>
            <a:r>
              <a:rPr lang="fi-FI" dirty="0" smtClean="0"/>
              <a:t>Opintomatkat suomessa ja muualla. </a:t>
            </a:r>
          </a:p>
          <a:p>
            <a:pPr lvl="1"/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r>
              <a:rPr lang="fi-FI" dirty="0" smtClean="0"/>
              <a:t>TYÖN TEKEMISEN LISÄKSI PITÄÄ OLLA AREENOITA/PYSÄKKEJÄ JOILLA VOI PYSÄHTYÄ MIETTIMÄÄN, ARVIOIMAAN JA SUUNNITTELEMAAN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Johtajalle tueksi…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3.HK HYVINVOINNISTA HUOLEHTIMINEN</a:t>
            </a:r>
          </a:p>
          <a:p>
            <a:pPr lvl="1"/>
            <a:r>
              <a:rPr lang="fi-FI" dirty="0" smtClean="0"/>
              <a:t>Ravinto ”hyvä ruoka –parempi mieli”</a:t>
            </a:r>
          </a:p>
          <a:p>
            <a:pPr lvl="1"/>
            <a:r>
              <a:rPr lang="fi-FI" dirty="0" smtClean="0"/>
              <a:t>Liikunta (metsä rauhoittaa &amp; joukkuelajit tarjoaa porukkakokemuksia ja eri rooleissa oloa)</a:t>
            </a:r>
          </a:p>
          <a:p>
            <a:pPr lvl="1"/>
            <a:r>
              <a:rPr lang="fi-FI" dirty="0" smtClean="0"/>
              <a:t>Aktivaatiotason (uni, valvominen, väsyneisyys, virkeys) seuraaminen</a:t>
            </a:r>
          </a:p>
          <a:p>
            <a:pPr lvl="2"/>
            <a:r>
              <a:rPr lang="fi-FI" dirty="0" smtClean="0"/>
              <a:t>Tauotus päivän sisällä –ei vain viikonloppuisin ja lomilla</a:t>
            </a:r>
          </a:p>
          <a:p>
            <a:pPr lvl="2"/>
            <a:r>
              <a:rPr lang="fi-FI" dirty="0" smtClean="0"/>
              <a:t>Yöllä herääminen ja vaikeus nukahtaa tai ainainen väsymys tärkeä varomerkki – tee jotain! </a:t>
            </a:r>
          </a:p>
          <a:p>
            <a:pPr lvl="2"/>
            <a:r>
              <a:rPr lang="fi-FI" dirty="0" smtClean="0"/>
              <a:t>Mieliala;  aaltoilu tavallista – huolestu jos aina masentunut/pessimistinen tai koko ajan ”kierroksilla”.</a:t>
            </a:r>
          </a:p>
          <a:p>
            <a:pPr lvl="2"/>
            <a:r>
              <a:rPr lang="fi-FI" dirty="0" smtClean="0"/>
              <a:t>EI HAITAKSI, JOS ON MUUTAKIN KUIN TYÖELÄMÄÄ</a:t>
            </a:r>
          </a:p>
          <a:p>
            <a:pPr lvl="2"/>
            <a:r>
              <a:rPr lang="fi-FI" dirty="0" smtClean="0"/>
              <a:t>Työn ja vapaa-ajan rajan vahvistaminen</a:t>
            </a:r>
          </a:p>
          <a:p>
            <a:pPr lvl="2"/>
            <a:endParaRPr lang="fi-FI" dirty="0" smtClean="0"/>
          </a:p>
          <a:p>
            <a:pPr lvl="2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ETENEMISESTÄ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 smtClean="0"/>
          </a:p>
          <a:p>
            <a:r>
              <a:rPr lang="fi-FI" sz="2400" i="1" dirty="0" smtClean="0"/>
              <a:t>Etenen, sillä muistini on lyhyempi kuin kehä, jota kierrän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pPr>
              <a:buNone/>
            </a:pPr>
            <a:r>
              <a:rPr lang="fi-FI" dirty="0" smtClean="0"/>
              <a:t> ( Markku </a:t>
            </a:r>
            <a:r>
              <a:rPr lang="fi-FI" dirty="0" err="1" smtClean="0"/>
              <a:t>Enval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LOPUKSI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KIITOS PÄIVÄN YHTEISTYÖSTÄ!</a:t>
            </a:r>
          </a:p>
          <a:p>
            <a:pPr>
              <a:buNone/>
            </a:pPr>
            <a:r>
              <a:rPr lang="fi-FI" dirty="0" smtClean="0"/>
              <a:t>Tämä esitys löytyy  sivustolta </a:t>
            </a:r>
            <a:r>
              <a:rPr lang="fi-FI" dirty="0" smtClean="0">
                <a:hlinkClick r:id="rId2"/>
              </a:rPr>
              <a:t>www.perhejaverkostokeskus.fi</a:t>
            </a:r>
            <a:r>
              <a:rPr lang="fi-FI" dirty="0" smtClean="0"/>
              <a:t> </a:t>
            </a:r>
          </a:p>
          <a:p>
            <a:r>
              <a:rPr lang="fi-FI" dirty="0" smtClean="0"/>
              <a:t>Valikosta KOULUTUKSET löydätte tämän esityksen, lähdemateriaalit ja muutakin teemaan liittyvää</a:t>
            </a:r>
          </a:p>
          <a:p>
            <a:r>
              <a:rPr lang="fi-FI" dirty="0" smtClean="0"/>
              <a:t>Valikosta TYÖNTEKIJÄT/ Jaana löytyy mielenkiintoinen esitys </a:t>
            </a:r>
            <a:r>
              <a:rPr lang="fi-FI" b="1" dirty="0" smtClean="0"/>
              <a:t>toimintatilan</a:t>
            </a:r>
            <a:r>
              <a:rPr lang="fi-FI" dirty="0" smtClean="0"/>
              <a:t> käsitteestä, jota Jaana Harmainen on soveltanut esimiesten koulutuksissa ja työnohjauksissa</a:t>
            </a:r>
          </a:p>
          <a:p>
            <a:r>
              <a:rPr lang="fi-FI" dirty="0" smtClean="0"/>
              <a:t>Valikosta MATERIAALIT löydätte esim. esitykseni haastavista asiakastilanteista.  Materiaalit on vapaasti käytettävissä.</a:t>
            </a:r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Esimiestoiminta suunnistuksena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KARTAN JA MAASTON SOVITTAMISTA</a:t>
            </a:r>
          </a:p>
          <a:p>
            <a:r>
              <a:rPr lang="fi-FI" dirty="0" smtClean="0"/>
              <a:t>KARTTALEHDELLÄ PYSYMISTÄ</a:t>
            </a:r>
          </a:p>
          <a:p>
            <a:r>
              <a:rPr lang="fi-FI" dirty="0" smtClean="0"/>
              <a:t>VASTAAN TULEVIEN ASIOIDEN KIRJO JA ”RAEKOKO” VAIHTELEVA JA LAAJA</a:t>
            </a:r>
          </a:p>
          <a:p>
            <a:pPr lvl="1"/>
            <a:r>
              <a:rPr lang="fi-FI" dirty="0" smtClean="0"/>
              <a:t>Paperiliittimistä – tulevaisuuden kouluun</a:t>
            </a:r>
          </a:p>
          <a:p>
            <a:pPr lvl="1"/>
            <a:r>
              <a:rPr lang="fi-FI" dirty="0" smtClean="0"/>
              <a:t>Organisaation taso – ryhmätaso – yksilötaso</a:t>
            </a:r>
          </a:p>
          <a:p>
            <a:pPr lvl="1"/>
            <a:r>
              <a:rPr lang="fi-FI" dirty="0" smtClean="0"/>
              <a:t>Julkinen ja ammatillinen – yksityinen, henkilökohtainen</a:t>
            </a:r>
          </a:p>
          <a:p>
            <a:pPr lvl="1">
              <a:buNone/>
            </a:pPr>
            <a:r>
              <a:rPr lang="fi-FI" dirty="0" smtClean="0"/>
              <a:t>ITSE PITÄISI PYSYÄ ”SIERAIMET PINNALLA”, SÄILYTTÄÄ OMA TOIMINTAKYKY JA JOUSTAVUUS</a:t>
            </a:r>
          </a:p>
          <a:p>
            <a:pPr lvl="1"/>
            <a:endParaRPr lang="fi-FI" dirty="0" smtClean="0"/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PÄIVÄN SISÄLLÖSTÄ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Työelämän muutos – johtamisen muutos; Siirtymä traditionaalisesta asiantuntijuudesta kulttuurin ja tunteiden johtamiseen –  työelämän paradoksien keskellä eläminen (Alf Rehn  </a:t>
            </a:r>
            <a:r>
              <a:rPr lang="fi-FI" dirty="0" err="1" smtClean="0"/>
              <a:t>puheenpalo.fi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Reflektiivinen</a:t>
            </a:r>
            <a:r>
              <a:rPr lang="fi-FI" dirty="0" smtClean="0"/>
              <a:t> johtajuus ; </a:t>
            </a:r>
            <a:r>
              <a:rPr lang="fi-FI" dirty="0" err="1" smtClean="0"/>
              <a:t>reflektiivisyys</a:t>
            </a:r>
            <a:r>
              <a:rPr lang="fi-FI" dirty="0" smtClean="0"/>
              <a:t> johtajan työvälineenä – itsensä johtaminen</a:t>
            </a:r>
          </a:p>
          <a:p>
            <a:r>
              <a:rPr lang="fi-FI" dirty="0" smtClean="0"/>
              <a:t>Mitä jokaisen johtajan pitäisi tietää inhimillisestä </a:t>
            </a:r>
            <a:r>
              <a:rPr lang="fi-FI" dirty="0" smtClean="0"/>
              <a:t>kommunikaatiosta – vuorovaikutuksen ohjaaminen, kulttuurin luominen</a:t>
            </a:r>
          </a:p>
          <a:p>
            <a:r>
              <a:rPr lang="fi-FI" dirty="0" smtClean="0"/>
              <a:t>Oman tyylin </a:t>
            </a:r>
            <a:r>
              <a:rPr lang="fi-FI" dirty="0" err="1" smtClean="0"/>
              <a:t>tunnistaminen/</a:t>
            </a:r>
            <a:r>
              <a:rPr lang="fi-FI" dirty="0" err="1" smtClean="0"/>
              <a:t>löytäminen(esim</a:t>
            </a:r>
            <a:r>
              <a:rPr lang="fi-FI" dirty="0" smtClean="0"/>
              <a:t>. </a:t>
            </a:r>
            <a:r>
              <a:rPr lang="fi-FI" dirty="0" err="1" smtClean="0"/>
              <a:t>Belbinin</a:t>
            </a:r>
            <a:r>
              <a:rPr lang="fi-FI" dirty="0" smtClean="0"/>
              <a:t> tiimitesti)</a:t>
            </a:r>
          </a:p>
          <a:p>
            <a:r>
              <a:rPr lang="fi-FI" dirty="0" smtClean="0"/>
              <a:t>Arjen yksinkertaisia oppeja</a:t>
            </a:r>
          </a:p>
          <a:p>
            <a:pPr lvl="1"/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KOMMUNIKAATIOSTA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KAIKKI KÄYTTÄYTYMINEN ON KOMMUNIKAATIOTA</a:t>
            </a:r>
          </a:p>
          <a:p>
            <a:r>
              <a:rPr lang="fi-FI" dirty="0" smtClean="0"/>
              <a:t>Puhe, puhumattomuus, eleet, ilmeet, hengitys, katse, asento ja asentojen muutokset, tunteet</a:t>
            </a:r>
          </a:p>
          <a:p>
            <a:r>
              <a:rPr lang="fi-FI" dirty="0" smtClean="0"/>
              <a:t>Keskustelun osapuolet ”lukevat” koko ajan vihjeitä eri kommunikaatiokanavien kautta</a:t>
            </a:r>
          </a:p>
          <a:p>
            <a:r>
              <a:rPr lang="fi-FI" dirty="0" smtClean="0"/>
              <a:t>Osapuolet pyrkivät </a:t>
            </a:r>
            <a:r>
              <a:rPr lang="fi-FI" b="1" dirty="0" smtClean="0"/>
              <a:t>ennakoimaan keskustelun etenemistä ja mihin suuntaan oma positio siinä on muodostumassa</a:t>
            </a:r>
          </a:p>
          <a:p>
            <a:pPr>
              <a:buNone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KIELEN ERITYISLUONNE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Yleisten merkitysten rinnalla kieli/sanat pääasiassa rakentuvat yksilöllisistä merkityksenannoista</a:t>
            </a:r>
          </a:p>
          <a:p>
            <a:r>
              <a:rPr lang="fi-FI" dirty="0" smtClean="0"/>
              <a:t>Samat sanat merkitsevät eri asioita keskustelun osapuolille  (Esim. naisten ja miesten kielenkäytössä tutkitusti eroja, mutta erityisesti erot yksilökohtaisia)</a:t>
            </a:r>
          </a:p>
          <a:p>
            <a:r>
              <a:rPr lang="fi-FI" dirty="0" smtClean="0"/>
              <a:t>Kielelliset merkitykset </a:t>
            </a:r>
            <a:r>
              <a:rPr lang="fi-FI" b="1" dirty="0" smtClean="0"/>
              <a:t>rakentuvat siinä keskustelussa jota </a:t>
            </a:r>
            <a:r>
              <a:rPr lang="fi-FI" b="1" dirty="0" smtClean="0"/>
              <a:t>käydään (Wittgenstein</a:t>
            </a:r>
            <a:r>
              <a:rPr lang="fi-FI" b="1" dirty="0" smtClean="0"/>
              <a:t>)</a:t>
            </a:r>
            <a:endParaRPr lang="fi-FI" b="1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TILANNEHERKKYYS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Kieli/sanat saavat merkityksensä aina siinä tilanteessa, missä keskustelua käydään, </a:t>
            </a:r>
            <a:r>
              <a:rPr lang="fi-FI" b="1" dirty="0" smtClean="0"/>
              <a:t>luemme tilannesidonnaisia vihjeitä, teemme tulkintoja ja ennakoimme oman aseman kehittymistä ko. keskustelussa (esim. kuulluksi / torjutuksi tuleminen, hallinta/alistuminen, </a:t>
            </a:r>
            <a:r>
              <a:rPr lang="fi-FI" b="1" dirty="0" err="1" smtClean="0"/>
              <a:t>toimijuuden</a:t>
            </a:r>
            <a:r>
              <a:rPr lang="fi-FI" b="1" dirty="0" smtClean="0"/>
              <a:t> mahdollisuudet)</a:t>
            </a:r>
          </a:p>
          <a:p>
            <a:r>
              <a:rPr lang="fi-FI" dirty="0" smtClean="0"/>
              <a:t>Em. vaikuttaa siihen, miten reagoimme ja muokkaamme käytöstämme keskustelun edetessä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PUHEKÄYTÄNTÖJEN </a:t>
            </a:r>
            <a:r>
              <a:rPr lang="fi-FI" dirty="0" err="1" smtClean="0"/>
              <a:t>VALTA(diskursiivisuus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 smtClean="0"/>
              <a:t>Emme voi puhua mistään puhumatta jollakin tavalla (esim. ”ongelmapuhe/voimavarapuhe”, ”</a:t>
            </a:r>
            <a:r>
              <a:rPr lang="fi-FI" dirty="0" err="1" smtClean="0"/>
              <a:t>toimijuutta</a:t>
            </a:r>
            <a:r>
              <a:rPr lang="fi-FI" dirty="0" smtClean="0"/>
              <a:t> vahvistava/ </a:t>
            </a:r>
            <a:r>
              <a:rPr lang="fi-FI" dirty="0" err="1" smtClean="0"/>
              <a:t>toimijuutta</a:t>
            </a:r>
            <a:r>
              <a:rPr lang="fi-FI" dirty="0" smtClean="0"/>
              <a:t> vievä puhetapa” –  esim. uhrin roolia tai selviytyjän roolia rakentava puhetapa</a:t>
            </a:r>
          </a:p>
          <a:p>
            <a:pPr lvl="1"/>
            <a:r>
              <a:rPr lang="fi-FI" dirty="0" smtClean="0"/>
              <a:t>Puhetavat sekä kulttuurista nousevia että tilannesidonnaisia – myös ”strategisia”.</a:t>
            </a:r>
            <a:endParaRPr lang="fi-FI" dirty="0" smtClean="0"/>
          </a:p>
          <a:p>
            <a:pPr lvl="1"/>
            <a:r>
              <a:rPr lang="fi-FI" b="1" dirty="0" smtClean="0"/>
              <a:t>SEURAA</a:t>
            </a:r>
            <a:r>
              <a:rPr lang="fi-FI" dirty="0" smtClean="0"/>
              <a:t>:  </a:t>
            </a:r>
            <a:r>
              <a:rPr lang="fi-FI" dirty="0" smtClean="0"/>
              <a:t>1. </a:t>
            </a:r>
            <a:r>
              <a:rPr lang="fi-FI" b="1" dirty="0" smtClean="0"/>
              <a:t>Mistä</a:t>
            </a:r>
            <a:r>
              <a:rPr lang="fi-FI" dirty="0" smtClean="0"/>
              <a:t> tässä puhutaan? 2.Mistä ei puhuta? 3. </a:t>
            </a:r>
            <a:r>
              <a:rPr lang="fi-FI" b="1" dirty="0" smtClean="0"/>
              <a:t>Miten</a:t>
            </a:r>
            <a:r>
              <a:rPr lang="fi-FI" dirty="0" smtClean="0"/>
              <a:t> puhutaan siitä mistä puhutaan? 3. </a:t>
            </a:r>
            <a:r>
              <a:rPr lang="fi-FI" b="1" dirty="0" smtClean="0"/>
              <a:t>Mihin tämä tapa puhua johtaa? </a:t>
            </a:r>
            <a:r>
              <a:rPr lang="fi-FI" dirty="0" smtClean="0"/>
              <a:t>4. Voisiko puhua jotenkin toisin?</a:t>
            </a:r>
          </a:p>
          <a:p>
            <a:pPr lvl="1"/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PUHETAVOISTA/DISKURSSEISTA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VOIT SEURATA </a:t>
            </a:r>
            <a:r>
              <a:rPr lang="fi-FI" dirty="0" err="1" smtClean="0"/>
              <a:t>esim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Puhutaanko aktiivissa vai passiivissa muodossa (”minä/me teimme” -  ”sitten siinä kävi silleen”</a:t>
            </a:r>
          </a:p>
          <a:p>
            <a:pPr lvl="1"/>
            <a:r>
              <a:rPr lang="fi-FI" dirty="0" smtClean="0"/>
              <a:t>Haetaanko aktiivista </a:t>
            </a:r>
            <a:r>
              <a:rPr lang="fi-FI" dirty="0" err="1" smtClean="0"/>
              <a:t>toimijuutta</a:t>
            </a:r>
            <a:r>
              <a:rPr lang="fi-FI" dirty="0" smtClean="0"/>
              <a:t> vai vältetäänkö sitä tai siirretään jollekin (”minä haluan ottaa yhteyttä vanhempiin ja..” – ”</a:t>
            </a:r>
            <a:r>
              <a:rPr lang="fi-FI" dirty="0" err="1" smtClean="0"/>
              <a:t>nää</a:t>
            </a:r>
            <a:r>
              <a:rPr lang="fi-FI" dirty="0" smtClean="0"/>
              <a:t> vanhemmat kyllä on niin </a:t>
            </a:r>
            <a:r>
              <a:rPr lang="fi-FI" dirty="0" err="1" smtClean="0"/>
              <a:t>mahottomia</a:t>
            </a:r>
            <a:r>
              <a:rPr lang="fi-FI" dirty="0" smtClean="0"/>
              <a:t>, että kyllä jonkun </a:t>
            </a:r>
            <a:r>
              <a:rPr lang="fi-FI" dirty="0" err="1" smtClean="0"/>
              <a:t>pitäis</a:t>
            </a:r>
            <a:r>
              <a:rPr lang="fi-FI" dirty="0" smtClean="0"/>
              <a:t> nyt…)”</a:t>
            </a:r>
          </a:p>
          <a:p>
            <a:pPr lvl="1"/>
            <a:r>
              <a:rPr lang="fi-FI" dirty="0" smtClean="0"/>
              <a:t>Onko puhe ongelmakeskeistä vai tavoitehakuista</a:t>
            </a:r>
          </a:p>
          <a:p>
            <a:pPr lvl="3"/>
            <a:r>
              <a:rPr lang="fi-FI" dirty="0" smtClean="0"/>
              <a:t>”Ongelmanoidankehä vai tavoite- ja ratkaisusuuntautunut kehä”</a:t>
            </a:r>
          </a:p>
          <a:p>
            <a:pPr lvl="3"/>
            <a:r>
              <a:rPr lang="fi-FI" dirty="0" smtClean="0"/>
              <a:t>”Muista päivänkakkaramalli”</a:t>
            </a:r>
          </a:p>
          <a:p>
            <a:pPr lvl="3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246A-DE34-2841-98BB-4BAC32CBA2B5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www.perhejaverkostokeskus.fi  KM Jukka Harmainen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jenuora">
  <a:themeElements>
    <a:clrScheme name="Ohjenuora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hjenuora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Ohjenuor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Ohjenuora.thmx</Template>
  <TotalTime>416</TotalTime>
  <Words>1592</Words>
  <Application>Microsoft Macintosh PowerPoint</Application>
  <PresentationFormat>Näytössä katseltava diaesitys (4:3)</PresentationFormat>
  <Paragraphs>212</Paragraphs>
  <Slides>27</Slides>
  <Notes>0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28" baseType="lpstr">
      <vt:lpstr>Ohjenuora</vt:lpstr>
      <vt:lpstr>JOHTAJAN TYÖHYVINVOINTI</vt:lpstr>
      <vt:lpstr>JOHTAMINEN</vt:lpstr>
      <vt:lpstr>Esimiestoiminta suunnistuksena</vt:lpstr>
      <vt:lpstr>PÄIVÄN SISÄLLÖSTÄ</vt:lpstr>
      <vt:lpstr>KOMMUNIKAATIOSTA</vt:lpstr>
      <vt:lpstr>KIELEN ERITYISLUONNE</vt:lpstr>
      <vt:lpstr>TILANNEHERKKYYS</vt:lpstr>
      <vt:lpstr>PUHEKÄYTÄNTÖJEN VALTA(diskursiivisuus)</vt:lpstr>
      <vt:lpstr>PUHETAVOISTA/DISKURSSEISTA</vt:lpstr>
      <vt:lpstr>Ongelmanoidankehä (Furman, Ahola)</vt:lpstr>
      <vt:lpstr>Tavoitesuuntautunut kehä (Furman,Ahola)</vt:lpstr>
      <vt:lpstr>Elämän kertomuksellisuus</vt:lpstr>
      <vt:lpstr>POSITIOINTI, keskustelu suhteiden määrittelynä</vt:lpstr>
      <vt:lpstr>Identiteettiä uhkaava vs. turvaava vuorovaikutus </vt:lpstr>
      <vt:lpstr>JOHTAJALLE EDUKSI</vt:lpstr>
      <vt:lpstr>TUNTEIDEN MERKITYS</vt:lpstr>
      <vt:lpstr>TUNNETILAN MERKITYS</vt:lpstr>
      <vt:lpstr>POSITIIVISUUDESTA</vt:lpstr>
      <vt:lpstr>MANTRAT</vt:lpstr>
      <vt:lpstr>HYVÄ VUOROVAIKUTUS</vt:lpstr>
      <vt:lpstr>JOHTAJAN HYVÄ KÄYTÖS</vt:lpstr>
      <vt:lpstr>ARJESSA HYÖDYLLISTÄ</vt:lpstr>
      <vt:lpstr>HYVINVOINTIA TUKEVAT</vt:lpstr>
      <vt:lpstr>Johtajan työssä tueksi</vt:lpstr>
      <vt:lpstr>Johtajalle tueksi…</vt:lpstr>
      <vt:lpstr>ETENEMISESTÄ</vt:lpstr>
      <vt:lpstr>LOPUKSI</vt:lpstr>
    </vt:vector>
  </TitlesOfParts>
  <Company>Primtask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JOHTAJAN TYÖHYVINVOINTI</dc:title>
  <dc:creator>Jukka Harmainen</dc:creator>
  <cp:lastModifiedBy>Jukka Harmainen</cp:lastModifiedBy>
  <cp:revision>10</cp:revision>
  <dcterms:created xsi:type="dcterms:W3CDTF">2018-03-21T06:23:55Z</dcterms:created>
  <dcterms:modified xsi:type="dcterms:W3CDTF">2018-03-21T11:32:52Z</dcterms:modified>
</cp:coreProperties>
</file>